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8"/>
  </p:handoutMasterIdLst>
  <p:sldIdLst>
    <p:sldId id="256" r:id="rId2"/>
    <p:sldId id="257" r:id="rId3"/>
    <p:sldId id="259" r:id="rId4"/>
    <p:sldId id="258" r:id="rId5"/>
    <p:sldId id="261" r:id="rId6"/>
    <p:sldId id="260" r:id="rId7"/>
    <p:sldId id="262" r:id="rId8"/>
    <p:sldId id="263" r:id="rId9"/>
    <p:sldId id="264" r:id="rId10"/>
    <p:sldId id="265" r:id="rId11"/>
    <p:sldId id="266" r:id="rId12"/>
    <p:sldId id="267" r:id="rId13"/>
    <p:sldId id="269" r:id="rId14"/>
    <p:sldId id="270" r:id="rId15"/>
    <p:sldId id="271" r:id="rId16"/>
    <p:sldId id="272" r:id="rId1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1752" y="114"/>
      </p:cViewPr>
      <p:guideLst/>
    </p:cSldViewPr>
  </p:slideViewPr>
  <p:notesTextViewPr>
    <p:cViewPr>
      <p:scale>
        <a:sx n="1" d="1"/>
        <a:sy n="1" d="1"/>
      </p:scale>
      <p:origin x="0" y="0"/>
    </p:cViewPr>
  </p:notesTextViewPr>
  <p:notesViewPr>
    <p:cSldViewPr snapToGrid="0">
      <p:cViewPr varScale="1">
        <p:scale>
          <a:sx n="80" d="100"/>
          <a:sy n="80" d="100"/>
        </p:scale>
        <p:origin x="391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B479D0-1B97-400B-8657-D53595A74733}"/>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4" name="Footer Placeholder 3">
            <a:extLst>
              <a:ext uri="{FF2B5EF4-FFF2-40B4-BE49-F238E27FC236}">
                <a16:creationId xmlns:a16="http://schemas.microsoft.com/office/drawing/2014/main" id="{58456EDC-FC21-4C00-9BF7-73A8D3B8F29D}"/>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0DF884-80C9-4EB2-97F6-66DD9584281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8590E48-33F2-4B85-BF1F-970CD6AC777C}" type="slidenum">
              <a:rPr lang="en-US" smtClean="0"/>
              <a:t>‹#›</a:t>
            </a:fld>
            <a:endParaRPr lang="en-US"/>
          </a:p>
        </p:txBody>
      </p:sp>
    </p:spTree>
    <p:extLst>
      <p:ext uri="{BB962C8B-B14F-4D97-AF65-F5344CB8AC3E}">
        <p14:creationId xmlns:p14="http://schemas.microsoft.com/office/powerpoint/2010/main" val="87603467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F8B01E-25C1-447B-A84E-2AACD78671DE}"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9F36DF-B234-4396-A71E-0F0FAF8075DF}" type="slidenum">
              <a:rPr lang="en-US" smtClean="0"/>
              <a:t>‹#›</a:t>
            </a:fld>
            <a:endParaRPr lang="en-US"/>
          </a:p>
        </p:txBody>
      </p:sp>
    </p:spTree>
    <p:extLst>
      <p:ext uri="{BB962C8B-B14F-4D97-AF65-F5344CB8AC3E}">
        <p14:creationId xmlns:p14="http://schemas.microsoft.com/office/powerpoint/2010/main" val="910568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F8B01E-25C1-447B-A84E-2AACD78671DE}"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9F36DF-B234-4396-A71E-0F0FAF8075DF}" type="slidenum">
              <a:rPr lang="en-US" smtClean="0"/>
              <a:t>‹#›</a:t>
            </a:fld>
            <a:endParaRPr lang="en-US"/>
          </a:p>
        </p:txBody>
      </p:sp>
    </p:spTree>
    <p:extLst>
      <p:ext uri="{BB962C8B-B14F-4D97-AF65-F5344CB8AC3E}">
        <p14:creationId xmlns:p14="http://schemas.microsoft.com/office/powerpoint/2010/main" val="166057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F8B01E-25C1-447B-A84E-2AACD78671DE}"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9F36DF-B234-4396-A71E-0F0FAF8075DF}" type="slidenum">
              <a:rPr lang="en-US" smtClean="0"/>
              <a:t>‹#›</a:t>
            </a:fld>
            <a:endParaRPr lang="en-US"/>
          </a:p>
        </p:txBody>
      </p:sp>
    </p:spTree>
    <p:extLst>
      <p:ext uri="{BB962C8B-B14F-4D97-AF65-F5344CB8AC3E}">
        <p14:creationId xmlns:p14="http://schemas.microsoft.com/office/powerpoint/2010/main" val="357945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F8B01E-25C1-447B-A84E-2AACD78671DE}"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9F36DF-B234-4396-A71E-0F0FAF8075DF}" type="slidenum">
              <a:rPr lang="en-US" smtClean="0"/>
              <a:t>‹#›</a:t>
            </a:fld>
            <a:endParaRPr lang="en-US"/>
          </a:p>
        </p:txBody>
      </p:sp>
    </p:spTree>
    <p:extLst>
      <p:ext uri="{BB962C8B-B14F-4D97-AF65-F5344CB8AC3E}">
        <p14:creationId xmlns:p14="http://schemas.microsoft.com/office/powerpoint/2010/main" val="4185318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F8B01E-25C1-447B-A84E-2AACD78671DE}"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9F36DF-B234-4396-A71E-0F0FAF8075DF}" type="slidenum">
              <a:rPr lang="en-US" smtClean="0"/>
              <a:t>‹#›</a:t>
            </a:fld>
            <a:endParaRPr lang="en-US"/>
          </a:p>
        </p:txBody>
      </p:sp>
    </p:spTree>
    <p:extLst>
      <p:ext uri="{BB962C8B-B14F-4D97-AF65-F5344CB8AC3E}">
        <p14:creationId xmlns:p14="http://schemas.microsoft.com/office/powerpoint/2010/main" val="406714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F8B01E-25C1-447B-A84E-2AACD78671DE}" type="datetimeFigureOut">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9F36DF-B234-4396-A71E-0F0FAF8075DF}" type="slidenum">
              <a:rPr lang="en-US" smtClean="0"/>
              <a:t>‹#›</a:t>
            </a:fld>
            <a:endParaRPr lang="en-US"/>
          </a:p>
        </p:txBody>
      </p:sp>
    </p:spTree>
    <p:extLst>
      <p:ext uri="{BB962C8B-B14F-4D97-AF65-F5344CB8AC3E}">
        <p14:creationId xmlns:p14="http://schemas.microsoft.com/office/powerpoint/2010/main" val="337688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F8B01E-25C1-447B-A84E-2AACD78671DE}" type="datetimeFigureOut">
              <a:rPr lang="en-US" smtClean="0"/>
              <a:t>11/21/2019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9F36DF-B234-4396-A71E-0F0FAF8075DF}" type="slidenum">
              <a:rPr lang="en-US" smtClean="0"/>
              <a:t>‹#›</a:t>
            </a:fld>
            <a:endParaRPr lang="en-US"/>
          </a:p>
        </p:txBody>
      </p:sp>
    </p:spTree>
    <p:extLst>
      <p:ext uri="{BB962C8B-B14F-4D97-AF65-F5344CB8AC3E}">
        <p14:creationId xmlns:p14="http://schemas.microsoft.com/office/powerpoint/2010/main" val="343662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F8B01E-25C1-447B-A84E-2AACD78671DE}" type="datetimeFigureOut">
              <a:rPr lang="en-US" smtClean="0"/>
              <a:t>11/21/2019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9F36DF-B234-4396-A71E-0F0FAF8075DF}" type="slidenum">
              <a:rPr lang="en-US" smtClean="0"/>
              <a:t>‹#›</a:t>
            </a:fld>
            <a:endParaRPr lang="en-US"/>
          </a:p>
        </p:txBody>
      </p:sp>
    </p:spTree>
    <p:extLst>
      <p:ext uri="{BB962C8B-B14F-4D97-AF65-F5344CB8AC3E}">
        <p14:creationId xmlns:p14="http://schemas.microsoft.com/office/powerpoint/2010/main" val="122171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F8B01E-25C1-447B-A84E-2AACD78671DE}" type="datetimeFigureOut">
              <a:rPr lang="en-US" smtClean="0"/>
              <a:t>11/21/2019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9F36DF-B234-4396-A71E-0F0FAF8075DF}" type="slidenum">
              <a:rPr lang="en-US" smtClean="0"/>
              <a:t>‹#›</a:t>
            </a:fld>
            <a:endParaRPr lang="en-US"/>
          </a:p>
        </p:txBody>
      </p:sp>
    </p:spTree>
    <p:extLst>
      <p:ext uri="{BB962C8B-B14F-4D97-AF65-F5344CB8AC3E}">
        <p14:creationId xmlns:p14="http://schemas.microsoft.com/office/powerpoint/2010/main" val="2951553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F8B01E-25C1-447B-A84E-2AACD78671DE}" type="datetimeFigureOut">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9F36DF-B234-4396-A71E-0F0FAF8075DF}" type="slidenum">
              <a:rPr lang="en-US" smtClean="0"/>
              <a:t>‹#›</a:t>
            </a:fld>
            <a:endParaRPr lang="en-US"/>
          </a:p>
        </p:txBody>
      </p:sp>
    </p:spTree>
    <p:extLst>
      <p:ext uri="{BB962C8B-B14F-4D97-AF65-F5344CB8AC3E}">
        <p14:creationId xmlns:p14="http://schemas.microsoft.com/office/powerpoint/2010/main" val="1650051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F8B01E-25C1-447B-A84E-2AACD78671DE}" type="datetimeFigureOut">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9F36DF-B234-4396-A71E-0F0FAF8075DF}" type="slidenum">
              <a:rPr lang="en-US" smtClean="0"/>
              <a:t>‹#›</a:t>
            </a:fld>
            <a:endParaRPr lang="en-US"/>
          </a:p>
        </p:txBody>
      </p:sp>
    </p:spTree>
    <p:extLst>
      <p:ext uri="{BB962C8B-B14F-4D97-AF65-F5344CB8AC3E}">
        <p14:creationId xmlns:p14="http://schemas.microsoft.com/office/powerpoint/2010/main" val="242730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8B01E-25C1-447B-A84E-2AACD78671DE}" type="datetimeFigureOut">
              <a:rPr lang="en-US" smtClean="0"/>
              <a:t>11/21/2019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9F36DF-B234-4396-A71E-0F0FAF8075DF}" type="slidenum">
              <a:rPr lang="en-US" smtClean="0"/>
              <a:t>‹#›</a:t>
            </a:fld>
            <a:endParaRPr lang="en-US"/>
          </a:p>
        </p:txBody>
      </p:sp>
    </p:spTree>
    <p:extLst>
      <p:ext uri="{BB962C8B-B14F-4D97-AF65-F5344CB8AC3E}">
        <p14:creationId xmlns:p14="http://schemas.microsoft.com/office/powerpoint/2010/main" val="1637216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BA96C3-4602-4B39-8451-93AA3447C5CC}"/>
              </a:ext>
            </a:extLst>
          </p:cNvPr>
          <p:cNvPicPr>
            <a:picLocks noChangeAspect="1"/>
          </p:cNvPicPr>
          <p:nvPr/>
        </p:nvPicPr>
        <p:blipFill>
          <a:blip r:embed="rId2"/>
          <a:stretch>
            <a:fillRect/>
          </a:stretch>
        </p:blipFill>
        <p:spPr>
          <a:xfrm>
            <a:off x="0" y="0"/>
            <a:ext cx="9144000" cy="6922008"/>
          </a:xfrm>
          <a:prstGeom prst="rect">
            <a:avLst/>
          </a:prstGeom>
        </p:spPr>
      </p:pic>
      <p:sp>
        <p:nvSpPr>
          <p:cNvPr id="5" name="TextBox 4">
            <a:extLst>
              <a:ext uri="{FF2B5EF4-FFF2-40B4-BE49-F238E27FC236}">
                <a16:creationId xmlns:a16="http://schemas.microsoft.com/office/drawing/2014/main" id="{CAD0C6DC-1269-4D8A-B112-CA894D4E11CF}"/>
              </a:ext>
            </a:extLst>
          </p:cNvPr>
          <p:cNvSpPr txBox="1"/>
          <p:nvPr/>
        </p:nvSpPr>
        <p:spPr>
          <a:xfrm>
            <a:off x="594360" y="1956816"/>
            <a:ext cx="4325112" cy="2123658"/>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Following in His Footsteps</a:t>
            </a:r>
          </a:p>
          <a:p>
            <a:pPr algn="ctr"/>
            <a:r>
              <a:rPr lang="en-US" sz="3600" dirty="0">
                <a:latin typeface="Tahoma" panose="020B0604030504040204" pitchFamily="34" charset="0"/>
                <a:ea typeface="Tahoma" panose="020B0604030504040204" pitchFamily="34" charset="0"/>
                <a:cs typeface="Tahoma" panose="020B0604030504040204" pitchFamily="34" charset="0"/>
              </a:rPr>
              <a:t>(1 Peter 2:21)</a:t>
            </a:r>
          </a:p>
        </p:txBody>
      </p:sp>
    </p:spTree>
    <p:extLst>
      <p:ext uri="{BB962C8B-B14F-4D97-AF65-F5344CB8AC3E}">
        <p14:creationId xmlns:p14="http://schemas.microsoft.com/office/powerpoint/2010/main" val="3290141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must endure suffering.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a:xfrm>
            <a:off x="628650" y="1825624"/>
            <a:ext cx="7886700" cy="4739767"/>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We are called to suffer like Paul was called to suffer although the calling is different. </a:t>
            </a:r>
          </a:p>
          <a:p>
            <a:r>
              <a:rPr lang="en-US" b="1" baseline="30000" dirty="0">
                <a:latin typeface="Tahoma" panose="020B0604030504040204" pitchFamily="34" charset="0"/>
                <a:ea typeface="Tahoma" panose="020B0604030504040204" pitchFamily="34" charset="0"/>
                <a:cs typeface="Tahoma" panose="020B0604030504040204" pitchFamily="34" charset="0"/>
              </a:rPr>
              <a:t>24 </a:t>
            </a:r>
            <a:r>
              <a:rPr lang="en-US" dirty="0">
                <a:latin typeface="Tahoma" panose="020B0604030504040204" pitchFamily="34" charset="0"/>
                <a:ea typeface="Tahoma" panose="020B0604030504040204" pitchFamily="34" charset="0"/>
                <a:cs typeface="Tahoma" panose="020B0604030504040204" pitchFamily="34" charset="0"/>
              </a:rPr>
              <a:t>“From the Jews five times I received forty </a:t>
            </a:r>
            <a:r>
              <a:rPr lang="en-US" i="1" dirty="0">
                <a:latin typeface="Tahoma" panose="020B0604030504040204" pitchFamily="34" charset="0"/>
                <a:ea typeface="Tahoma" panose="020B0604030504040204" pitchFamily="34" charset="0"/>
                <a:cs typeface="Tahoma" panose="020B0604030504040204" pitchFamily="34" charset="0"/>
              </a:rPr>
              <a:t>stripes</a:t>
            </a:r>
            <a:r>
              <a:rPr lang="en-US" dirty="0">
                <a:latin typeface="Tahoma" panose="020B0604030504040204" pitchFamily="34" charset="0"/>
                <a:ea typeface="Tahoma" panose="020B0604030504040204" pitchFamily="34" charset="0"/>
                <a:cs typeface="Tahoma" panose="020B0604030504040204" pitchFamily="34" charset="0"/>
              </a:rPr>
              <a:t> minus one” (2 Cor. 11:24).</a:t>
            </a:r>
          </a:p>
          <a:p>
            <a:r>
              <a:rPr lang="en-US" dirty="0">
                <a:latin typeface="Tahoma" panose="020B0604030504040204" pitchFamily="34" charset="0"/>
                <a:ea typeface="Tahoma" panose="020B0604030504040204" pitchFamily="34" charset="0"/>
                <a:cs typeface="Tahoma" panose="020B0604030504040204" pitchFamily="34" charset="0"/>
              </a:rPr>
              <a:t>Paul received 195 stripes with a three thronged whip with jagged edges with bone or metal tied in it. </a:t>
            </a:r>
          </a:p>
          <a:p>
            <a:r>
              <a:rPr lang="en-US" dirty="0">
                <a:latin typeface="Tahoma" panose="020B0604030504040204" pitchFamily="34" charset="0"/>
                <a:ea typeface="Tahoma" panose="020B0604030504040204" pitchFamily="34" charset="0"/>
                <a:cs typeface="Tahoma" panose="020B0604030504040204" pitchFamily="34" charset="0"/>
              </a:rPr>
              <a:t>The Roman custom of that time called for bare backs with bleeding and bloody gashes, open for public viewing. </a:t>
            </a:r>
          </a:p>
        </p:txBody>
      </p:sp>
    </p:spTree>
    <p:extLst>
      <p:ext uri="{BB962C8B-B14F-4D97-AF65-F5344CB8AC3E}">
        <p14:creationId xmlns:p14="http://schemas.microsoft.com/office/powerpoint/2010/main" val="198482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must endure suffering.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a:xfrm>
            <a:off x="628650" y="1825624"/>
            <a:ext cx="7886700" cy="4739767"/>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Paul was beaten three times with rods. </a:t>
            </a:r>
          </a:p>
          <a:p>
            <a:r>
              <a:rPr lang="en-US" dirty="0">
                <a:latin typeface="Tahoma" panose="020B0604030504040204" pitchFamily="34" charset="0"/>
                <a:ea typeface="Tahoma" panose="020B0604030504040204" pitchFamily="34" charset="0"/>
                <a:cs typeface="Tahoma" panose="020B0604030504040204" pitchFamily="34" charset="0"/>
              </a:rPr>
              <a:t>Paul was stoned at Lystra (Acts 14:19). </a:t>
            </a:r>
          </a:p>
          <a:p>
            <a:r>
              <a:rPr lang="en-US" dirty="0">
                <a:latin typeface="Tahoma" panose="020B0604030504040204" pitchFamily="34" charset="0"/>
                <a:ea typeface="Tahoma" panose="020B0604030504040204" pitchFamily="34" charset="0"/>
                <a:cs typeface="Tahoma" panose="020B0604030504040204" pitchFamily="34" charset="0"/>
              </a:rPr>
              <a:t>Paul was shipwrecked. </a:t>
            </a:r>
          </a:p>
          <a:p>
            <a:r>
              <a:rPr lang="en-US" dirty="0">
                <a:latin typeface="Tahoma" panose="020B0604030504040204" pitchFamily="34" charset="0"/>
                <a:ea typeface="Tahoma" panose="020B0604030504040204" pitchFamily="34" charset="0"/>
                <a:cs typeface="Tahoma" panose="020B0604030504040204" pitchFamily="34" charset="0"/>
              </a:rPr>
              <a:t>He endured many perils. </a:t>
            </a:r>
          </a:p>
          <a:p>
            <a:r>
              <a:rPr lang="en-US" dirty="0">
                <a:latin typeface="Tahoma" panose="020B0604030504040204" pitchFamily="34" charset="0"/>
                <a:ea typeface="Tahoma" panose="020B0604030504040204" pitchFamily="34" charset="0"/>
                <a:cs typeface="Tahoma" panose="020B0604030504040204" pitchFamily="34" charset="0"/>
              </a:rPr>
              <a:t>He was in pain, sufferings, hunger, thirst, and many other sufferings. </a:t>
            </a:r>
          </a:p>
          <a:p>
            <a:r>
              <a:rPr lang="en-US" dirty="0">
                <a:latin typeface="Tahoma" panose="020B0604030504040204" pitchFamily="34" charset="0"/>
                <a:ea typeface="Tahoma" panose="020B0604030504040204" pitchFamily="34" charset="0"/>
                <a:cs typeface="Tahoma" panose="020B0604030504040204" pitchFamily="34" charset="0"/>
              </a:rPr>
              <a:t>Paul called these sufferings his “marks of the flesh” (cf. Galatians 6:17). </a:t>
            </a:r>
          </a:p>
        </p:txBody>
      </p:sp>
    </p:spTree>
    <p:extLst>
      <p:ext uri="{BB962C8B-B14F-4D97-AF65-F5344CB8AC3E}">
        <p14:creationId xmlns:p14="http://schemas.microsoft.com/office/powerpoint/2010/main" val="4105662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Christ suffered.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a:xfrm>
            <a:off x="628650" y="1825624"/>
            <a:ext cx="7886700" cy="4739767"/>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Christ left us an example (1 Peter 2:21). </a:t>
            </a:r>
          </a:p>
          <a:p>
            <a:r>
              <a:rPr lang="en-US" dirty="0">
                <a:latin typeface="Tahoma" panose="020B0604030504040204" pitchFamily="34" charset="0"/>
                <a:ea typeface="Tahoma" panose="020B0604030504040204" pitchFamily="34" charset="0"/>
                <a:cs typeface="Tahoma" panose="020B0604030504040204" pitchFamily="34" charset="0"/>
              </a:rPr>
              <a:t>Note John 14:2, 3: </a:t>
            </a:r>
            <a:r>
              <a:rPr lang="en-US" b="1" baseline="30000" dirty="0">
                <a:solidFill>
                  <a:srgbClr val="000000"/>
                </a:solidFill>
                <a:latin typeface="Arial" panose="020B0604020202020204" pitchFamily="34" charset="0"/>
              </a:rPr>
              <a:t>2 </a:t>
            </a:r>
            <a:r>
              <a:rPr lang="en-US" dirty="0">
                <a:solidFill>
                  <a:srgbClr val="000000"/>
                </a:solidFill>
                <a:latin typeface="Helvetica Neue"/>
              </a:rPr>
              <a:t>“In My Father’s house are many mansions; if </a:t>
            </a:r>
            <a:r>
              <a:rPr lang="en-US" i="1" dirty="0">
                <a:solidFill>
                  <a:srgbClr val="000000"/>
                </a:solidFill>
                <a:latin typeface="Helvetica Neue"/>
              </a:rPr>
              <a:t>it were</a:t>
            </a:r>
            <a:r>
              <a:rPr lang="en-US" dirty="0">
                <a:solidFill>
                  <a:srgbClr val="000000"/>
                </a:solidFill>
                <a:latin typeface="Helvetica Neue"/>
              </a:rPr>
              <a:t> not </a:t>
            </a:r>
            <a:r>
              <a:rPr lang="en-US" i="1" dirty="0">
                <a:solidFill>
                  <a:srgbClr val="000000"/>
                </a:solidFill>
                <a:latin typeface="Helvetica Neue"/>
              </a:rPr>
              <a:t>so,</a:t>
            </a:r>
            <a:r>
              <a:rPr lang="en-US" dirty="0">
                <a:solidFill>
                  <a:srgbClr val="000000"/>
                </a:solidFill>
                <a:latin typeface="Helvetica Neue"/>
              </a:rPr>
              <a:t> I would have told you. I go to prepare a place for you. </a:t>
            </a:r>
            <a:r>
              <a:rPr lang="en-US" b="1" baseline="30000" dirty="0">
                <a:solidFill>
                  <a:srgbClr val="000000"/>
                </a:solidFill>
                <a:latin typeface="Arial" panose="020B0604020202020204" pitchFamily="34" charset="0"/>
              </a:rPr>
              <a:t>3 </a:t>
            </a:r>
            <a:r>
              <a:rPr lang="en-US" dirty="0">
                <a:solidFill>
                  <a:srgbClr val="000000"/>
                </a:solidFill>
                <a:latin typeface="Helvetica Neue"/>
              </a:rPr>
              <a:t>And if I go and prepare a place for you, I will come again and receive you to Myself; that where I am, </a:t>
            </a:r>
            <a:r>
              <a:rPr lang="en-US" i="1" dirty="0">
                <a:solidFill>
                  <a:srgbClr val="000000"/>
                </a:solidFill>
                <a:latin typeface="Helvetica Neue"/>
              </a:rPr>
              <a:t>there</a:t>
            </a:r>
            <a:r>
              <a:rPr lang="en-US" dirty="0">
                <a:solidFill>
                  <a:srgbClr val="000000"/>
                </a:solidFill>
                <a:latin typeface="Helvetica Neue"/>
              </a:rPr>
              <a:t> you may be also.”</a:t>
            </a:r>
          </a:p>
          <a:p>
            <a:r>
              <a:rPr lang="en-US" dirty="0">
                <a:solidFill>
                  <a:srgbClr val="000000"/>
                </a:solidFill>
                <a:latin typeface="Helvetica Neue"/>
                <a:ea typeface="Tahoma" panose="020B0604030504040204" pitchFamily="34" charset="0"/>
                <a:cs typeface="Tahoma" panose="020B0604030504040204" pitchFamily="34" charset="0"/>
              </a:rPr>
              <a:t>Note the word, “example.” It is used only once in the Greek New Testament. It refers to the method of teaching handwriting. </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4350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DCB95C70-75A8-4783-93D9-145049FDC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98" y="868680"/>
            <a:ext cx="8271853" cy="46542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DB80EFE-733A-41DB-9774-9AA8DE29BA05}"/>
              </a:ext>
            </a:extLst>
          </p:cNvPr>
          <p:cNvSpPr/>
          <p:nvPr/>
        </p:nvSpPr>
        <p:spPr>
          <a:xfrm>
            <a:off x="427949" y="5522976"/>
            <a:ext cx="8255604" cy="220123"/>
          </a:xfrm>
          <a:prstGeom prst="rect">
            <a:avLst/>
          </a:prstGeom>
        </p:spPr>
        <p:txBody>
          <a:bodyPr wrap="square">
            <a:spAutoFit/>
          </a:bodyPr>
          <a:lstStyle/>
          <a:p>
            <a:r>
              <a:rPr lang="en-US" sz="800" dirty="0">
                <a:latin typeface="Tahoma" panose="020B0604030504040204" pitchFamily="34" charset="0"/>
                <a:ea typeface="Tahoma" panose="020B0604030504040204" pitchFamily="34" charset="0"/>
                <a:cs typeface="Tahoma" panose="020B0604030504040204" pitchFamily="34" charset="0"/>
              </a:rPr>
              <a:t>https://www.9news.com/article/news/ohio-bill-would-require-teaching-cursive-writing-in-schools/411064063</a:t>
            </a:r>
          </a:p>
        </p:txBody>
      </p:sp>
    </p:spTree>
    <p:extLst>
      <p:ext uri="{BB962C8B-B14F-4D97-AF65-F5344CB8AC3E}">
        <p14:creationId xmlns:p14="http://schemas.microsoft.com/office/powerpoint/2010/main" val="69906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Christ is our copy-head.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a:xfrm>
            <a:off x="628650" y="1825624"/>
            <a:ext cx="7886700" cy="4739767"/>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Our lives need to copy His. </a:t>
            </a:r>
          </a:p>
          <a:p>
            <a:r>
              <a:rPr lang="en-US" dirty="0">
                <a:latin typeface="Tahoma" panose="020B0604030504040204" pitchFamily="34" charset="0"/>
                <a:ea typeface="Tahoma" panose="020B0604030504040204" pitchFamily="34" charset="0"/>
                <a:cs typeface="Tahoma" panose="020B0604030504040204" pitchFamily="34" charset="0"/>
              </a:rPr>
              <a:t>Our efforts may be rough and awkward at the beginning. </a:t>
            </a:r>
          </a:p>
          <a:p>
            <a:r>
              <a:rPr lang="en-US" dirty="0">
                <a:latin typeface="Tahoma" panose="020B0604030504040204" pitchFamily="34" charset="0"/>
                <a:ea typeface="Tahoma" panose="020B0604030504040204" pitchFamily="34" charset="0"/>
                <a:cs typeface="Tahoma" panose="020B0604030504040204" pitchFamily="34" charset="0"/>
              </a:rPr>
              <a:t>Sensible students do not quit on the first try. </a:t>
            </a:r>
          </a:p>
          <a:p>
            <a:r>
              <a:rPr lang="en-US" dirty="0">
                <a:latin typeface="Tahoma" panose="020B0604030504040204" pitchFamily="34" charset="0"/>
                <a:ea typeface="Tahoma" panose="020B0604030504040204" pitchFamily="34" charset="0"/>
                <a:cs typeface="Tahoma" panose="020B0604030504040204" pitchFamily="34" charset="0"/>
              </a:rPr>
              <a:t>Eventually, students reach a degree of success that was impossible when they first began.</a:t>
            </a:r>
          </a:p>
        </p:txBody>
      </p:sp>
    </p:spTree>
    <p:extLst>
      <p:ext uri="{BB962C8B-B14F-4D97-AF65-F5344CB8AC3E}">
        <p14:creationId xmlns:p14="http://schemas.microsoft.com/office/powerpoint/2010/main" val="318259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should follow His steps.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a:xfrm>
            <a:off x="628650" y="1825624"/>
            <a:ext cx="7886700" cy="4739767"/>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Like a child that imitates an adult, we should follow Christ. </a:t>
            </a:r>
          </a:p>
          <a:p>
            <a:r>
              <a:rPr lang="en-US" dirty="0">
                <a:latin typeface="Tahoma" panose="020B0604030504040204" pitchFamily="34" charset="0"/>
                <a:ea typeface="Tahoma" panose="020B0604030504040204" pitchFamily="34" charset="0"/>
                <a:cs typeface="Tahoma" panose="020B0604030504040204" pitchFamily="34" charset="0"/>
              </a:rPr>
              <a:t>We need to walk as He walked.</a:t>
            </a:r>
          </a:p>
          <a:p>
            <a:r>
              <a:rPr lang="en-US" b="1" baseline="30000" dirty="0">
                <a:solidFill>
                  <a:srgbClr val="000000"/>
                </a:solidFill>
                <a:latin typeface="Arial" panose="020B0604020202020204" pitchFamily="34" charset="0"/>
              </a:rPr>
              <a:t>6 </a:t>
            </a:r>
            <a:r>
              <a:rPr lang="en-US" dirty="0">
                <a:solidFill>
                  <a:srgbClr val="000000"/>
                </a:solidFill>
                <a:latin typeface="Helvetica Neue"/>
              </a:rPr>
              <a:t>“He who says he abides in Him ought himself also to walk just as He walked” (1 John 2:6).</a:t>
            </a:r>
          </a:p>
          <a:p>
            <a:r>
              <a:rPr lang="en-US" dirty="0">
                <a:solidFill>
                  <a:srgbClr val="000000"/>
                </a:solidFill>
                <a:latin typeface="Helvetica Neue"/>
              </a:rPr>
              <a:t>He had no sins, and there was no guile in His mouth (cf. 1 Peter 2:22).  </a:t>
            </a:r>
            <a:r>
              <a:rPr lang="en-US"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646143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Conclusion: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a:xfrm>
            <a:off x="628650" y="1825624"/>
            <a:ext cx="7886700" cy="4739767"/>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Suffer with patience. </a:t>
            </a:r>
          </a:p>
          <a:p>
            <a:r>
              <a:rPr lang="en-US" dirty="0">
                <a:latin typeface="Tahoma" panose="020B0604030504040204" pitchFamily="34" charset="0"/>
                <a:ea typeface="Tahoma" panose="020B0604030504040204" pitchFamily="34" charset="0"/>
                <a:cs typeface="Tahoma" panose="020B0604030504040204" pitchFamily="34" charset="0"/>
              </a:rPr>
              <a:t>Christ endured evil on our behalf. </a:t>
            </a:r>
          </a:p>
          <a:p>
            <a:r>
              <a:rPr lang="en-US" dirty="0">
                <a:latin typeface="Tahoma" panose="020B0604030504040204" pitchFamily="34" charset="0"/>
                <a:ea typeface="Tahoma" panose="020B0604030504040204" pitchFamily="34" charset="0"/>
                <a:cs typeface="Tahoma" panose="020B0604030504040204" pitchFamily="34" charset="0"/>
              </a:rPr>
              <a:t>Christ set a perfect example for us so that we can follow in His steps. </a:t>
            </a:r>
          </a:p>
        </p:txBody>
      </p:sp>
    </p:spTree>
    <p:extLst>
      <p:ext uri="{BB962C8B-B14F-4D97-AF65-F5344CB8AC3E}">
        <p14:creationId xmlns:p14="http://schemas.microsoft.com/office/powerpoint/2010/main" val="4074802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00C27ED4-4A29-4B08-889A-41F64A9BE3E9}"/>
              </a:ext>
            </a:extLst>
          </p:cNvPr>
          <p:cNvSpPr>
            <a:spLocks noGrp="1"/>
          </p:cNvSpPr>
          <p:nvPr>
            <p:ph type="title"/>
          </p:nvPr>
        </p:nvSpPr>
        <p:spPr>
          <a:xfrm>
            <a:off x="628650" y="365126"/>
            <a:ext cx="7886700" cy="6108826"/>
          </a:xfrm>
        </p:spPr>
        <p:txBody>
          <a:bodyPr>
            <a:normAutofit/>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Focus: </a:t>
            </a:r>
            <a:r>
              <a:rPr lang="en-US" dirty="0">
                <a:latin typeface="Tahoma" panose="020B0604030504040204" pitchFamily="34" charset="0"/>
                <a:ea typeface="Tahoma" panose="020B0604030504040204" pitchFamily="34" charset="0"/>
                <a:cs typeface="Tahoma" panose="020B0604030504040204" pitchFamily="34" charset="0"/>
              </a:rPr>
              <a:t>To show Jesus Christ attained perfection. Our only way to have perfection is through Jesus.</a:t>
            </a:r>
            <a:br>
              <a:rPr lang="en-US" dirty="0">
                <a:latin typeface="Tahoma" panose="020B0604030504040204" pitchFamily="34" charset="0"/>
                <a:ea typeface="Tahoma" panose="020B0604030504040204" pitchFamily="34" charset="0"/>
                <a:cs typeface="Tahoma" panose="020B0604030504040204" pitchFamily="34" charset="0"/>
              </a:rPr>
            </a:br>
            <a:br>
              <a:rPr lang="en-US" dirty="0">
                <a:latin typeface="Tahoma" panose="020B0604030504040204" pitchFamily="34" charset="0"/>
                <a:ea typeface="Tahoma" panose="020B0604030504040204" pitchFamily="34" charset="0"/>
                <a:cs typeface="Tahoma" panose="020B0604030504040204" pitchFamily="34" charset="0"/>
              </a:rPr>
            </a:br>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Function: </a:t>
            </a:r>
            <a:r>
              <a:rPr lang="en-US" dirty="0">
                <a:latin typeface="Tahoma" panose="020B0604030504040204" pitchFamily="34" charset="0"/>
                <a:ea typeface="Tahoma" panose="020B0604030504040204" pitchFamily="34" charset="0"/>
                <a:cs typeface="Tahoma" panose="020B0604030504040204" pitchFamily="34" charset="0"/>
              </a:rPr>
              <a:t>We must constantly try to live righteously. </a:t>
            </a:r>
          </a:p>
        </p:txBody>
      </p:sp>
    </p:spTree>
    <p:extLst>
      <p:ext uri="{BB962C8B-B14F-4D97-AF65-F5344CB8AC3E}">
        <p14:creationId xmlns:p14="http://schemas.microsoft.com/office/powerpoint/2010/main" val="1182534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00C27ED4-4A29-4B08-889A-41F64A9BE3E9}"/>
              </a:ext>
            </a:extLst>
          </p:cNvPr>
          <p:cNvSpPr>
            <a:spLocks noGrp="1"/>
          </p:cNvSpPr>
          <p:nvPr>
            <p:ph type="title"/>
          </p:nvPr>
        </p:nvSpPr>
        <p:spPr>
          <a:xfrm>
            <a:off x="628650" y="365126"/>
            <a:ext cx="7886700" cy="6108826"/>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The Christian life is different from any other life. We try to live in </a:t>
            </a:r>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Christ-like-ness</a:t>
            </a:r>
            <a:r>
              <a:rPr lang="en-US"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420867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There are sufferings.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Christ suffered: </a:t>
            </a:r>
            <a:r>
              <a:rPr lang="en-US" b="1" baseline="30000" dirty="0">
                <a:solidFill>
                  <a:srgbClr val="000000"/>
                </a:solidFill>
                <a:latin typeface="Arial" panose="020B0604020202020204" pitchFamily="34" charset="0"/>
              </a:rPr>
              <a:t>31 </a:t>
            </a:r>
            <a:r>
              <a:rPr lang="en-US" dirty="0">
                <a:solidFill>
                  <a:srgbClr val="000000"/>
                </a:solidFill>
                <a:latin typeface="Helvetica Neue"/>
              </a:rPr>
              <a:t>“And He began to teach them that the Son of Man must suffer many things, and be rejected by the elders and chief priests and scribes, and be killed, and after three days rise again” (Mark 8:31). </a:t>
            </a:r>
          </a:p>
          <a:p>
            <a:r>
              <a:rPr lang="en-US" dirty="0">
                <a:solidFill>
                  <a:srgbClr val="000000"/>
                </a:solidFill>
                <a:latin typeface="Helvetica Neue"/>
                <a:ea typeface="Tahoma" panose="020B0604030504040204" pitchFamily="34" charset="0"/>
                <a:cs typeface="Tahoma" panose="020B0604030504040204" pitchFamily="34" charset="0"/>
              </a:rPr>
              <a:t>Early Christians suffered: </a:t>
            </a:r>
            <a:r>
              <a:rPr lang="en-US" b="1" baseline="30000" dirty="0">
                <a:solidFill>
                  <a:srgbClr val="000000"/>
                </a:solidFill>
                <a:latin typeface="Arial" panose="020B0604020202020204" pitchFamily="34" charset="0"/>
              </a:rPr>
              <a:t>40 </a:t>
            </a:r>
            <a:r>
              <a:rPr lang="en-US" dirty="0">
                <a:solidFill>
                  <a:srgbClr val="000000"/>
                </a:solidFill>
                <a:latin typeface="Helvetica Neue"/>
              </a:rPr>
              <a:t>“And they agreed with him, and when they had called for the apostles and beaten </a:t>
            </a:r>
            <a:r>
              <a:rPr lang="en-US" i="1" dirty="0">
                <a:solidFill>
                  <a:srgbClr val="000000"/>
                </a:solidFill>
                <a:latin typeface="Helvetica Neue"/>
              </a:rPr>
              <a:t>them,</a:t>
            </a:r>
            <a:r>
              <a:rPr lang="en-US" dirty="0">
                <a:solidFill>
                  <a:srgbClr val="000000"/>
                </a:solidFill>
                <a:latin typeface="Helvetica Neue"/>
              </a:rPr>
              <a:t> they commanded that they should not speak in the name of Jesus, and let them go” (Acts 5:40).</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87978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There are sufferings.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Like these believers, Christians today should count it a privilege if we endure sufferings for the name of Christ. </a:t>
            </a:r>
          </a:p>
          <a:p>
            <a:r>
              <a:rPr lang="en-US" dirty="0">
                <a:latin typeface="Tahoma" panose="020B0604030504040204" pitchFamily="34" charset="0"/>
                <a:ea typeface="Tahoma" panose="020B0604030504040204" pitchFamily="34" charset="0"/>
                <a:cs typeface="Tahoma" panose="020B0604030504040204" pitchFamily="34" charset="0"/>
              </a:rPr>
              <a:t>Our sufferings, no matter how severe, are not worthy to be compared to the glory which will be revealed in the Christian (cf. Romans 8:18). </a:t>
            </a:r>
          </a:p>
        </p:txBody>
      </p:sp>
    </p:spTree>
    <p:extLst>
      <p:ext uri="{BB962C8B-B14F-4D97-AF65-F5344CB8AC3E}">
        <p14:creationId xmlns:p14="http://schemas.microsoft.com/office/powerpoint/2010/main" val="2278601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There are sufferings.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When we do good and suffer for it, we are acceptable to God if we take it patiently. </a:t>
            </a:r>
          </a:p>
          <a:p>
            <a:r>
              <a:rPr lang="en-US" baseline="30000" dirty="0">
                <a:latin typeface="Tahoma" panose="020B0604030504040204" pitchFamily="34" charset="0"/>
                <a:ea typeface="Tahoma" panose="020B0604030504040204" pitchFamily="34" charset="0"/>
                <a:cs typeface="Tahoma" panose="020B0604030504040204" pitchFamily="34" charset="0"/>
              </a:rPr>
              <a:t>20</a:t>
            </a:r>
            <a:r>
              <a:rPr lang="en-US" dirty="0">
                <a:latin typeface="Tahoma" panose="020B0604030504040204" pitchFamily="34" charset="0"/>
                <a:ea typeface="Tahoma" panose="020B0604030504040204" pitchFamily="34" charset="0"/>
                <a:cs typeface="Tahoma" panose="020B0604030504040204" pitchFamily="34" charset="0"/>
              </a:rPr>
              <a:t> “For what credit is it if, when you are beaten for your faults, you take it patiently? But when you do good and suffer, if you take it patiently, this is commendable before God” (1 Peter 2:20).</a:t>
            </a:r>
          </a:p>
          <a:p>
            <a:r>
              <a:rPr lang="en-US" dirty="0">
                <a:latin typeface="Tahoma" panose="020B0604030504040204" pitchFamily="34" charset="0"/>
                <a:ea typeface="Tahoma" panose="020B0604030504040204" pitchFamily="34" charset="0"/>
                <a:cs typeface="Tahoma" panose="020B0604030504040204" pitchFamily="34" charset="0"/>
              </a:rPr>
              <a:t>To good is to do the will of God.</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6755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There are sufferings.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To suffer for doing good is better than suffering for doing evil. </a:t>
            </a:r>
          </a:p>
          <a:p>
            <a:r>
              <a:rPr lang="en-US" b="1" baseline="30000" dirty="0">
                <a:latin typeface="Tahoma" panose="020B0604030504040204" pitchFamily="34" charset="0"/>
                <a:ea typeface="Tahoma" panose="020B0604030504040204" pitchFamily="34" charset="0"/>
                <a:cs typeface="Tahoma" panose="020B0604030504040204" pitchFamily="34" charset="0"/>
              </a:rPr>
              <a:t>17 </a:t>
            </a:r>
            <a:r>
              <a:rPr lang="en-US" dirty="0">
                <a:latin typeface="Tahoma" panose="020B0604030504040204" pitchFamily="34" charset="0"/>
                <a:ea typeface="Tahoma" panose="020B0604030504040204" pitchFamily="34" charset="0"/>
                <a:cs typeface="Tahoma" panose="020B0604030504040204" pitchFamily="34" charset="0"/>
              </a:rPr>
              <a:t>“For </a:t>
            </a:r>
            <a:r>
              <a:rPr lang="en-US" i="1" dirty="0">
                <a:latin typeface="Tahoma" panose="020B0604030504040204" pitchFamily="34" charset="0"/>
                <a:ea typeface="Tahoma" panose="020B0604030504040204" pitchFamily="34" charset="0"/>
                <a:cs typeface="Tahoma" panose="020B0604030504040204" pitchFamily="34" charset="0"/>
              </a:rPr>
              <a:t>it is</a:t>
            </a:r>
            <a:r>
              <a:rPr lang="en-US" dirty="0">
                <a:latin typeface="Tahoma" panose="020B0604030504040204" pitchFamily="34" charset="0"/>
                <a:ea typeface="Tahoma" panose="020B0604030504040204" pitchFamily="34" charset="0"/>
                <a:cs typeface="Tahoma" panose="020B0604030504040204" pitchFamily="34" charset="0"/>
              </a:rPr>
              <a:t> better, if it is the will of God, to suffer for doing good than for doing evil (1 Peter 3:17). </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2730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are called to suffer.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a:xfrm>
            <a:off x="628650" y="1825624"/>
            <a:ext cx="7886700" cy="4739767"/>
          </a:xfrm>
        </p:spPr>
        <p:txBody>
          <a:bodyPr>
            <a:normAutofit/>
          </a:bodyPr>
          <a:lstStyle/>
          <a:p>
            <a:r>
              <a:rPr lang="en-US" b="1" baseline="30000" dirty="0">
                <a:solidFill>
                  <a:srgbClr val="000000"/>
                </a:solidFill>
                <a:latin typeface="Arial" panose="020B0604020202020204" pitchFamily="34" charset="0"/>
              </a:rPr>
              <a:t>21 </a:t>
            </a:r>
            <a:r>
              <a:rPr lang="en-US" dirty="0">
                <a:solidFill>
                  <a:srgbClr val="000000"/>
                </a:solidFill>
                <a:latin typeface="Helvetica Neue"/>
              </a:rPr>
              <a:t>“For to this you were called, because Christ also suffered for us, leaving us an example, that you should follow His steps” (1 Peter 2:21).</a:t>
            </a:r>
          </a:p>
          <a:p>
            <a:r>
              <a:rPr lang="en-US" dirty="0">
                <a:solidFill>
                  <a:srgbClr val="000000"/>
                </a:solidFill>
                <a:latin typeface="Helvetica Neue"/>
              </a:rPr>
              <a:t>The calling is an invitation to accept salvation through Christ. </a:t>
            </a:r>
          </a:p>
          <a:p>
            <a:r>
              <a:rPr lang="en-US" dirty="0">
                <a:solidFill>
                  <a:srgbClr val="000000"/>
                </a:solidFill>
                <a:latin typeface="Helvetica Neue"/>
              </a:rPr>
              <a:t>Those who accept the invitation are the called. </a:t>
            </a:r>
          </a:p>
          <a:p>
            <a:r>
              <a:rPr lang="en-US" dirty="0">
                <a:solidFill>
                  <a:srgbClr val="000000"/>
                </a:solidFill>
                <a:latin typeface="Helvetica Neue"/>
              </a:rPr>
              <a:t>The word, “called,” is one of the most frequently used words in the Bible. </a:t>
            </a:r>
          </a:p>
          <a:p>
            <a:r>
              <a:rPr lang="en-US" dirty="0">
                <a:solidFill>
                  <a:srgbClr val="000000"/>
                </a:solidFill>
                <a:latin typeface="Helvetica Neue"/>
              </a:rPr>
              <a:t>Christians are the “called out.” </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7697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F1C2F-AB29-47F7-BAC4-CC72BC5BE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6E7CFB-6BD0-499C-A7CC-65E30DDFBB81}"/>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are called to suffer. </a:t>
            </a:r>
          </a:p>
        </p:txBody>
      </p:sp>
      <p:sp>
        <p:nvSpPr>
          <p:cNvPr id="5" name="Content Placeholder 4">
            <a:extLst>
              <a:ext uri="{FF2B5EF4-FFF2-40B4-BE49-F238E27FC236}">
                <a16:creationId xmlns:a16="http://schemas.microsoft.com/office/drawing/2014/main" id="{4923B29D-CA3C-4FE9-9BE3-B4C486DAB740}"/>
              </a:ext>
            </a:extLst>
          </p:cNvPr>
          <p:cNvSpPr>
            <a:spLocks noGrp="1"/>
          </p:cNvSpPr>
          <p:nvPr>
            <p:ph idx="1"/>
          </p:nvPr>
        </p:nvSpPr>
        <p:spPr>
          <a:xfrm>
            <a:off x="628650" y="1825624"/>
            <a:ext cx="7886700" cy="4739767"/>
          </a:xfrm>
        </p:spPr>
        <p:txBody>
          <a:bodyPr>
            <a:normAutofit/>
          </a:bodyPr>
          <a:lstStyle/>
          <a:p>
            <a:r>
              <a:rPr lang="en-US" b="1" baseline="30000" dirty="0">
                <a:solidFill>
                  <a:srgbClr val="000000"/>
                </a:solidFill>
                <a:latin typeface="Arial" panose="020B0604020202020204" pitchFamily="34" charset="0"/>
              </a:rPr>
              <a:t>21 </a:t>
            </a:r>
            <a:r>
              <a:rPr lang="en-US" dirty="0">
                <a:solidFill>
                  <a:srgbClr val="000000"/>
                </a:solidFill>
                <a:latin typeface="Helvetica Neue"/>
              </a:rPr>
              <a:t>“For to this you were called, because Christ also suffered for us, leaving us an example, that you should follow His steps” (1 Peter 2:21).</a:t>
            </a:r>
          </a:p>
          <a:p>
            <a:r>
              <a:rPr lang="en-US" dirty="0">
                <a:solidFill>
                  <a:srgbClr val="000000"/>
                </a:solidFill>
                <a:latin typeface="Helvetica Neue"/>
              </a:rPr>
              <a:t>The calling is an invitation to accept salvation through Christ. </a:t>
            </a:r>
          </a:p>
          <a:p>
            <a:r>
              <a:rPr lang="en-US" dirty="0">
                <a:solidFill>
                  <a:srgbClr val="000000"/>
                </a:solidFill>
                <a:latin typeface="Helvetica Neue"/>
              </a:rPr>
              <a:t>Those who accept the invitation are the called. </a:t>
            </a:r>
          </a:p>
          <a:p>
            <a:r>
              <a:rPr lang="en-US" dirty="0">
                <a:solidFill>
                  <a:srgbClr val="000000"/>
                </a:solidFill>
                <a:latin typeface="Helvetica Neue"/>
              </a:rPr>
              <a:t>The word, “called,” is one of the most frequently used words in the Bible. </a:t>
            </a:r>
          </a:p>
          <a:p>
            <a:r>
              <a:rPr lang="en-US" dirty="0">
                <a:solidFill>
                  <a:srgbClr val="000000"/>
                </a:solidFill>
                <a:latin typeface="Helvetica Neue"/>
              </a:rPr>
              <a:t>Christians are the “called out.” </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498816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TotalTime>
  <Words>926</Words>
  <Application>Microsoft Office PowerPoint</Application>
  <PresentationFormat>On-screen Show (4:3)</PresentationFormat>
  <Paragraphs>60</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Helvetica Neue</vt:lpstr>
      <vt:lpstr>Tahoma</vt:lpstr>
      <vt:lpstr>Office Theme</vt:lpstr>
      <vt:lpstr>PowerPoint Presentation</vt:lpstr>
      <vt:lpstr>Focus: To show Jesus Christ attained perfection. Our only way to have perfection is through Jesus.  Function: We must constantly try to live righteously. </vt:lpstr>
      <vt:lpstr>The Christian life is different from any other life. We try to live in Christ-like-ness.</vt:lpstr>
      <vt:lpstr>There are sufferings. </vt:lpstr>
      <vt:lpstr>There are sufferings. </vt:lpstr>
      <vt:lpstr>There are sufferings. </vt:lpstr>
      <vt:lpstr>There are sufferings. </vt:lpstr>
      <vt:lpstr>We are called to suffer. </vt:lpstr>
      <vt:lpstr>We are called to suffer. </vt:lpstr>
      <vt:lpstr>We must endure suffering. </vt:lpstr>
      <vt:lpstr>We must endure suffering. </vt:lpstr>
      <vt:lpstr>Christ suffered. </vt:lpstr>
      <vt:lpstr>PowerPoint Presentation</vt:lpstr>
      <vt:lpstr>Christ is our copy-head. </vt:lpstr>
      <vt:lpstr>We should follow His steps. </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Burleson</dc:creator>
  <cp:lastModifiedBy>Ted Burleson</cp:lastModifiedBy>
  <cp:revision>8</cp:revision>
  <dcterms:created xsi:type="dcterms:W3CDTF">2019-11-21T19:15:22Z</dcterms:created>
  <dcterms:modified xsi:type="dcterms:W3CDTF">2019-11-21T21:57:22Z</dcterms:modified>
</cp:coreProperties>
</file>